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Myers" initials="JM" lastIdx="2" clrIdx="0">
    <p:extLst>
      <p:ext uri="{19B8F6BF-5375-455C-9EA6-DF929625EA0E}">
        <p15:presenceInfo xmlns:p15="http://schemas.microsoft.com/office/powerpoint/2012/main" userId="9c0a9b42bc0efa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5" d="100"/>
          <a:sy n="15" d="100"/>
        </p:scale>
        <p:origin x="116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dirty="0"/>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26/06/2020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dirty="0"/>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26/06/2020</a:t>
            </a:fld>
            <a:endParaRPr lang="en-GB" dirty="0"/>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dirty="0"/>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5" name="Text Box 3"/>
          <p:cNvSpPr txBox="1">
            <a:spLocks noChangeArrowheads="1"/>
          </p:cNvSpPr>
          <p:nvPr/>
        </p:nvSpPr>
        <p:spPr bwMode="auto">
          <a:xfrm>
            <a:off x="451036" y="3986337"/>
            <a:ext cx="13350501"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ts val="1600"/>
              </a:spcAft>
            </a:pPr>
            <a:r>
              <a:rPr lang="en-US" altLang="en-US" sz="3200" b="1" dirty="0">
                <a:solidFill>
                  <a:srgbClr val="E72240"/>
                </a:solidFill>
                <a:latin typeface="Arial" panose="020B0604020202020204" pitchFamily="34" charset="0"/>
              </a:rPr>
              <a:t>OBJECTIVE</a:t>
            </a:r>
            <a:endParaRPr lang="en-US" sz="2000" b="1" dirty="0"/>
          </a:p>
          <a:p>
            <a:pPr marL="457200" indent="-457200" defTabSz="525571" eaLnBrk="0" fontAlgn="base" hangingPunct="0">
              <a:spcBef>
                <a:spcPct val="0"/>
              </a:spcBef>
              <a:spcAft>
                <a:spcPts val="1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To evaluate the initial implementation of an HIV and aging program, known as Golden Compass from January 2017-June 2018 using the implementation science framework Reach-Effectiveness-Adoption-Implementation-Maintenance (RE-AIM)</a:t>
            </a:r>
          </a:p>
          <a:p>
            <a:pPr marL="457200" indent="-457200" defTabSz="525571" eaLnBrk="0" fontAlgn="base" hangingPunct="0">
              <a:spcBef>
                <a:spcPct val="0"/>
              </a:spcBef>
              <a:spcAft>
                <a:spcPts val="1600"/>
              </a:spcAft>
              <a:buFont typeface="Arial" panose="020B0604020202020204" pitchFamily="34" charset="0"/>
              <a:buChar char="•"/>
            </a:pPr>
            <a:endParaRPr lang="en-US" sz="1000" dirty="0"/>
          </a:p>
          <a:p>
            <a:pPr defTabSz="525571" eaLnBrk="0" fontAlgn="base" hangingPunct="0">
              <a:spcBef>
                <a:spcPct val="0"/>
              </a:spcBef>
              <a:spcAft>
                <a:spcPts val="1600"/>
              </a:spcAft>
            </a:pPr>
            <a:r>
              <a:rPr lang="en-US" altLang="en-US" sz="3200" b="1" dirty="0">
                <a:solidFill>
                  <a:srgbClr val="E72240"/>
                </a:solidFill>
                <a:latin typeface="Arial" panose="020B0604020202020204" pitchFamily="34" charset="0"/>
              </a:rPr>
              <a:t>BACKGROUND</a:t>
            </a:r>
            <a:endParaRPr lang="en-US" altLang="en-US" sz="3200" b="1" dirty="0">
              <a:solidFill>
                <a:srgbClr val="FF0000"/>
              </a:solidFill>
              <a:latin typeface="Arial" panose="020B0604020202020204" pitchFamily="34" charset="0"/>
            </a:endParaRP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Globally the number  of older adults living with HIV is increasing; in the US, 50% of all PLWH are age 50 and older</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Older adults living with HIV have an increased risk of comorbidities  such as cardiovascular disease and osteoporosis and experience geriatric conditions like falls and functional impairment at relatively younger ages</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Many older adults living with HIV also face psychosocial issues such as social isolation </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HIV care models should adapt to address the needs of older adults</a:t>
            </a:r>
          </a:p>
          <a:p>
            <a:pPr marL="457200" indent="-457200" defTabSz="525571" eaLnBrk="0" fontAlgn="base" hangingPunct="0">
              <a:spcBef>
                <a:spcPct val="0"/>
              </a:spcBef>
              <a:spcAft>
                <a:spcPts val="1600"/>
              </a:spcAft>
              <a:buFont typeface="Arial" panose="020B0604020202020204" pitchFamily="34" charset="0"/>
              <a:buChar char="•"/>
            </a:pPr>
            <a:endParaRPr lang="en-US" sz="1000" dirty="0"/>
          </a:p>
          <a:p>
            <a:pPr defTabSz="525571" eaLnBrk="0" fontAlgn="base" hangingPunct="0">
              <a:spcBef>
                <a:spcPct val="0"/>
              </a:spcBef>
              <a:spcAft>
                <a:spcPts val="1600"/>
              </a:spcAft>
            </a:pPr>
            <a:r>
              <a:rPr lang="en-US" altLang="en-US" sz="3200" b="1" dirty="0">
                <a:solidFill>
                  <a:srgbClr val="E72240"/>
                </a:solidFill>
                <a:latin typeface="Arial" panose="020B0604020202020204" pitchFamily="34" charset="0"/>
              </a:rPr>
              <a:t>PROGRAM DESCRIPTION</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Ward 86 is a Ryan White and public health funded clinic on the campus of San Francisco General Hospital which serves approximately 2600 people living with HIV</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The Golden Compass Program was developed from input from patients and providers at Ward 86 and services are conceptualized around the Four Points of a compass (see </a:t>
            </a:r>
            <a:r>
              <a:rPr lang="en-US" altLang="en-US" sz="3200" b="1" dirty="0">
                <a:solidFill>
                  <a:srgbClr val="000000"/>
                </a:solidFill>
                <a:latin typeface="Arial" panose="020B0604020202020204" pitchFamily="34" charset="0"/>
              </a:rPr>
              <a:t>Figure 1) </a:t>
            </a:r>
            <a:endParaRPr lang="en-US" altLang="en-US" sz="3200" dirty="0">
              <a:solidFill>
                <a:srgbClr val="000000"/>
              </a:solidFill>
              <a:latin typeface="Arial" panose="020B0604020202020204" pitchFamily="34" charset="0"/>
            </a:endParaRP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In the program design, patients retain their primary care physicians;  geriatric and cardiology  specialists are on site at Ward 86</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Older adults at Ward 86 could participate in 1 or more program components</a:t>
            </a:r>
          </a:p>
          <a:p>
            <a:pPr marL="457200" indent="-457200" defTabSz="525571" eaLnBrk="0" fontAlgn="base" hangingPunct="0">
              <a:spcBef>
                <a:spcPct val="0"/>
              </a:spcBef>
              <a:spcAft>
                <a:spcPts val="1600"/>
              </a:spcAft>
              <a:buFont typeface="Arial" panose="020B0604020202020204" pitchFamily="34" charset="0"/>
              <a:buChar char="•"/>
            </a:pPr>
            <a:endParaRPr lang="en-US" altLang="en-US" sz="1000" dirty="0">
              <a:solidFill>
                <a:srgbClr val="000000"/>
              </a:solidFill>
              <a:latin typeface="Arial" panose="020B0604020202020204" pitchFamily="34" charset="0"/>
            </a:endParaRPr>
          </a:p>
          <a:p>
            <a:pPr defTabSz="525571" eaLnBrk="0" fontAlgn="base" hangingPunct="0">
              <a:spcBef>
                <a:spcPct val="0"/>
              </a:spcBef>
              <a:spcAft>
                <a:spcPts val="1600"/>
              </a:spcAft>
            </a:pPr>
            <a:r>
              <a:rPr lang="en-US" altLang="en-US" sz="3200" b="1" dirty="0">
                <a:solidFill>
                  <a:srgbClr val="E72240"/>
                </a:solidFill>
                <a:latin typeface="Arial" panose="020B0604020202020204" pitchFamily="34" charset="0"/>
              </a:rPr>
              <a:t>METHODS</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Initial implementation (First 1.5 years)  focused on establishing group classes including exercise and brain health classes, bimonthly cardiology clinics and weekly geriatrics clinics at Ward 86</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To evaluate the implementation, we used the RE-AIM framework </a:t>
            </a:r>
          </a:p>
          <a:p>
            <a:pPr lvl="2" defTabSz="525571" eaLnBrk="0" fontAlgn="base" hangingPunct="0">
              <a:spcBef>
                <a:spcPct val="0"/>
              </a:spcBef>
              <a:spcAft>
                <a:spcPts val="1600"/>
              </a:spcAft>
            </a:pPr>
            <a:r>
              <a:rPr lang="en-US" altLang="en-US" sz="3200" u="sng" dirty="0">
                <a:solidFill>
                  <a:srgbClr val="000000"/>
                </a:solidFill>
                <a:latin typeface="Arial" panose="020B0604020202020204" pitchFamily="34" charset="0"/>
              </a:rPr>
              <a:t>Reach:</a:t>
            </a:r>
            <a:r>
              <a:rPr lang="en-US" altLang="en-US" sz="3200" dirty="0">
                <a:solidFill>
                  <a:srgbClr val="000000"/>
                </a:solidFill>
                <a:latin typeface="Arial" panose="020B0604020202020204" pitchFamily="34" charset="0"/>
              </a:rPr>
              <a:t> number/demographics of participants (patient level analysis)</a:t>
            </a:r>
          </a:p>
          <a:p>
            <a:pPr lvl="2" defTabSz="525571" eaLnBrk="0" fontAlgn="base" hangingPunct="0">
              <a:spcBef>
                <a:spcPct val="0"/>
              </a:spcBef>
              <a:spcAft>
                <a:spcPts val="1600"/>
              </a:spcAft>
            </a:pPr>
            <a:r>
              <a:rPr lang="en-US" altLang="en-US" sz="3200" u="sng" dirty="0">
                <a:solidFill>
                  <a:srgbClr val="000000"/>
                </a:solidFill>
                <a:latin typeface="Arial" panose="020B0604020202020204" pitchFamily="34" charset="0"/>
              </a:rPr>
              <a:t>Effectiveness:</a:t>
            </a:r>
            <a:r>
              <a:rPr lang="en-US" altLang="en-US" sz="3200" dirty="0">
                <a:solidFill>
                  <a:srgbClr val="000000"/>
                </a:solidFill>
                <a:latin typeface="Arial" panose="020B0604020202020204" pitchFamily="34" charset="0"/>
              </a:rPr>
              <a:t> patient and provider acceptability with services and satisfaction with services   (patient &amp; provider level)</a:t>
            </a:r>
          </a:p>
          <a:p>
            <a:pPr lvl="2" defTabSz="525571" eaLnBrk="0" fontAlgn="base" hangingPunct="0">
              <a:spcBef>
                <a:spcPct val="0"/>
              </a:spcBef>
              <a:spcAft>
                <a:spcPts val="1600"/>
              </a:spcAft>
            </a:pPr>
            <a:r>
              <a:rPr lang="en-US" altLang="en-US" sz="3200" u="sng" dirty="0">
                <a:solidFill>
                  <a:srgbClr val="000000"/>
                </a:solidFill>
                <a:latin typeface="Arial" panose="020B0604020202020204" pitchFamily="34" charset="0"/>
              </a:rPr>
              <a:t>Adoption: </a:t>
            </a:r>
            <a:r>
              <a:rPr lang="en-US" altLang="en-US" sz="3200" dirty="0">
                <a:solidFill>
                  <a:srgbClr val="000000"/>
                </a:solidFill>
                <a:latin typeface="Arial" panose="020B0604020202020204" pitchFamily="34" charset="0"/>
              </a:rPr>
              <a:t>number of provider referrals  (provider level)</a:t>
            </a:r>
          </a:p>
          <a:p>
            <a:pPr lvl="2" defTabSz="525571" eaLnBrk="0" fontAlgn="base" hangingPunct="0">
              <a:spcBef>
                <a:spcPct val="0"/>
              </a:spcBef>
              <a:spcAft>
                <a:spcPts val="1600"/>
              </a:spcAft>
            </a:pPr>
            <a:r>
              <a:rPr lang="en-US" altLang="en-US" sz="3200" u="sng" dirty="0">
                <a:solidFill>
                  <a:srgbClr val="000000"/>
                </a:solidFill>
                <a:latin typeface="Arial" panose="020B0604020202020204" pitchFamily="34" charset="0"/>
              </a:rPr>
              <a:t>Implementation: </a:t>
            </a:r>
            <a:r>
              <a:rPr lang="en-US" altLang="en-US" sz="3200" dirty="0">
                <a:solidFill>
                  <a:srgbClr val="000000"/>
                </a:solidFill>
                <a:latin typeface="Arial" panose="020B0604020202020204" pitchFamily="34" charset="0"/>
              </a:rPr>
              <a:t>fidelity to what was originally planned </a:t>
            </a:r>
          </a:p>
          <a:p>
            <a:pPr lvl="2" defTabSz="525571" eaLnBrk="0" fontAlgn="base" hangingPunct="0">
              <a:spcBef>
                <a:spcPct val="0"/>
              </a:spcBef>
              <a:spcAft>
                <a:spcPts val="1600"/>
              </a:spcAft>
            </a:pPr>
            <a:r>
              <a:rPr lang="en-US" altLang="en-US" sz="3200" u="sng" dirty="0">
                <a:solidFill>
                  <a:srgbClr val="000000"/>
                </a:solidFill>
                <a:latin typeface="Arial" panose="020B0604020202020204" pitchFamily="34" charset="0"/>
              </a:rPr>
              <a:t>Maintenance</a:t>
            </a:r>
            <a:r>
              <a:rPr lang="en-US" altLang="en-US" sz="3200" dirty="0">
                <a:solidFill>
                  <a:srgbClr val="000000"/>
                </a:solidFill>
                <a:latin typeface="Arial" panose="020B0604020202020204" pitchFamily="34" charset="0"/>
              </a:rPr>
              <a:t> domain will be evaluated later </a:t>
            </a:r>
          </a:p>
          <a:p>
            <a:pPr marL="457200" indent="-457200" defTabSz="525571" eaLnBrk="0" fontAlgn="base" hangingPunct="0">
              <a:spcBef>
                <a:spcPct val="0"/>
              </a:spcBef>
              <a:spcAft>
                <a:spcPts val="1600"/>
              </a:spcAft>
              <a:buFont typeface="Arial" panose="020B0604020202020204" pitchFamily="34" charset="0"/>
              <a:buChar char="•"/>
            </a:pPr>
            <a:r>
              <a:rPr lang="en-US" altLang="en-US" sz="3200" dirty="0">
                <a:solidFill>
                  <a:srgbClr val="000000"/>
                </a:solidFill>
                <a:latin typeface="Arial" panose="020B0604020202020204" pitchFamily="34" charset="0"/>
              </a:rPr>
              <a:t>Data sources for RE-AIM domains included tracking referrals, surveys and qualitative interviews with patients and providers</a:t>
            </a:r>
          </a:p>
          <a:p>
            <a:pPr marL="457200" indent="-457200" defTabSz="525571" eaLnBrk="0" fontAlgn="base" hangingPunct="0">
              <a:spcBef>
                <a:spcPct val="0"/>
              </a:spcBef>
              <a:spcAft>
                <a:spcPct val="0"/>
              </a:spcAft>
              <a:buFont typeface="Arial" panose="020B0604020202020204" pitchFamily="34" charset="0"/>
              <a:buChar char="•"/>
            </a:pPr>
            <a:endParaRPr lang="en-US" altLang="en-US" sz="3200" dirty="0">
              <a:solidFill>
                <a:srgbClr val="000000"/>
              </a:solidFill>
              <a:latin typeface="Arial" panose="020B0604020202020204" pitchFamily="34" charset="0"/>
            </a:endParaRPr>
          </a:p>
          <a:p>
            <a:pPr marL="457200" indent="-457200" defTabSz="525571" eaLnBrk="0" fontAlgn="base" hangingPunct="0">
              <a:spcBef>
                <a:spcPct val="0"/>
              </a:spcBef>
              <a:spcAft>
                <a:spcPct val="0"/>
              </a:spcAft>
              <a:buFont typeface="Arial" panose="020B0604020202020204" pitchFamily="34" charset="0"/>
              <a:buChar char="•"/>
            </a:pPr>
            <a:endParaRPr lang="en-US" altLang="en-US" sz="3200" dirty="0">
              <a:solidFill>
                <a:srgbClr val="000000"/>
              </a:solidFill>
              <a:latin typeface="Arial" panose="020B0604020202020204" pitchFamily="34" charset="0"/>
            </a:endParaRPr>
          </a:p>
          <a:p>
            <a:pPr marL="457200" indent="-457200" defTabSz="525571" eaLnBrk="0" fontAlgn="base" hangingPunct="0">
              <a:spcBef>
                <a:spcPct val="0"/>
              </a:spcBef>
              <a:spcAft>
                <a:spcPct val="0"/>
              </a:spcAft>
              <a:buFont typeface="Arial" panose="020B0604020202020204" pitchFamily="34" charset="0"/>
              <a:buChar char="•"/>
            </a:pPr>
            <a:endParaRPr lang="en-US" altLang="en-US" sz="3200" dirty="0">
              <a:solidFill>
                <a:srgbClr val="000000"/>
              </a:solidFill>
              <a:latin typeface="Arial" panose="020B0604020202020204" pitchFamily="34" charset="0"/>
            </a:endParaRPr>
          </a:p>
          <a:p>
            <a:pPr defTabSz="525571" eaLnBrk="0" fontAlgn="base" hangingPunct="0">
              <a:spcBef>
                <a:spcPct val="0"/>
              </a:spcBef>
              <a:spcAft>
                <a:spcPct val="0"/>
              </a:spcAft>
            </a:pPr>
            <a:endParaRPr lang="en-US" altLang="en-US" sz="3200" b="1" dirty="0">
              <a:latin typeface="Arial" panose="020B0604020202020204" pitchFamily="34" charset="0"/>
            </a:endParaRPr>
          </a:p>
        </p:txBody>
      </p:sp>
      <p:sp>
        <p:nvSpPr>
          <p:cNvPr id="7" name="Text Box 5"/>
          <p:cNvSpPr txBox="1">
            <a:spLocks noChangeArrowheads="1"/>
          </p:cNvSpPr>
          <p:nvPr/>
        </p:nvSpPr>
        <p:spPr bwMode="auto">
          <a:xfrm>
            <a:off x="8044401" y="297559"/>
            <a:ext cx="26113126" cy="215838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4138" b="1" dirty="0">
                <a:solidFill>
                  <a:schemeClr val="bg1"/>
                </a:solidFill>
                <a:latin typeface="Arial" panose="020B0604020202020204" pitchFamily="34" charset="0"/>
              </a:rPr>
              <a:t>Evaluation of the implementation of a comprehensive HIV and aging program in a large urban HIV clinic: The Golden Compass Program</a:t>
            </a:r>
            <a:endParaRPr lang="en-US" altLang="en-US" sz="92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8646236" y="1951612"/>
            <a:ext cx="25511290" cy="15240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2300" dirty="0">
                <a:solidFill>
                  <a:schemeClr val="bg1"/>
                </a:solidFill>
                <a:latin typeface="Arial" panose="020B0604020202020204" pitchFamily="34" charset="0"/>
              </a:rPr>
              <a:t>Meredith Greene MD, Janet Myers PhD, MPH, Judy Y. Tan PHD, Cinthia Blat, MPH, Allison O’Hollaren MHA, Francisco Quintanilla BS, Priscilla Hsue MD, Mary Shiels RN, Mary Lawrence Hicks FNP, William Olson, MS, Janet Grochowski PharmD, Jon Oskarsson RN MN, Diane Havlir MD, Monica Gandhi MD MPH</a:t>
            </a:r>
          </a:p>
          <a:p>
            <a:pPr algn="ctr" defTabSz="525571" eaLnBrk="0" fontAlgn="base" hangingPunct="0">
              <a:spcBef>
                <a:spcPct val="0"/>
              </a:spcBef>
              <a:spcAft>
                <a:spcPct val="0"/>
              </a:spcAft>
            </a:pPr>
            <a:r>
              <a:rPr lang="en-US" altLang="en-US" sz="2300" dirty="0">
                <a:solidFill>
                  <a:schemeClr val="bg1"/>
                </a:solidFill>
                <a:latin typeface="Arial" panose="020B0604020202020204" pitchFamily="34" charset="0"/>
              </a:rPr>
              <a:t>University of California San Francisco, San Francisco, California , United States</a:t>
            </a:r>
          </a:p>
        </p:txBody>
      </p:sp>
      <p:sp>
        <p:nvSpPr>
          <p:cNvPr id="2" name="Rectangle 1"/>
          <p:cNvSpPr/>
          <p:nvPr/>
        </p:nvSpPr>
        <p:spPr>
          <a:xfrm>
            <a:off x="0" y="29036151"/>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14878237" y="14691595"/>
            <a:ext cx="13350501" cy="126865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ts val="1400"/>
              </a:spcAft>
            </a:pPr>
            <a:r>
              <a:rPr lang="en-US" altLang="en-US" sz="3200" b="1" dirty="0">
                <a:solidFill>
                  <a:srgbClr val="E72240"/>
                </a:solidFill>
                <a:latin typeface="Arial" panose="020B0604020202020204" pitchFamily="34" charset="0"/>
              </a:rPr>
              <a:t>RESULTS</a:t>
            </a:r>
          </a:p>
          <a:p>
            <a:pPr algn="just" defTabSz="525571" eaLnBrk="0" fontAlgn="base" hangingPunct="0">
              <a:spcBef>
                <a:spcPct val="0"/>
              </a:spcBef>
              <a:spcAft>
                <a:spcPts val="1400"/>
              </a:spcAft>
            </a:pPr>
            <a:r>
              <a:rPr lang="en-US" altLang="en-US" sz="3200" dirty="0">
                <a:solidFill>
                  <a:srgbClr val="000000"/>
                </a:solidFill>
                <a:latin typeface="Arial" panose="020B0604020202020204" pitchFamily="34" charset="0"/>
              </a:rPr>
              <a:t>Evaluation summary by RE-AIM components:</a:t>
            </a:r>
          </a:p>
          <a:p>
            <a:pPr algn="just" defTabSz="525571" eaLnBrk="0" fontAlgn="base" hangingPunct="0">
              <a:spcBef>
                <a:spcPct val="0"/>
              </a:spcBef>
              <a:spcAft>
                <a:spcPts val="1400"/>
              </a:spcAft>
            </a:pPr>
            <a:endParaRPr lang="en-US" altLang="en-US" sz="16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u="sng" dirty="0">
                <a:solidFill>
                  <a:srgbClr val="000000"/>
                </a:solidFill>
                <a:latin typeface="Arial" panose="020B0604020202020204" pitchFamily="34" charset="0"/>
              </a:rPr>
              <a:t>Reach</a:t>
            </a:r>
            <a:r>
              <a:rPr lang="en-US" altLang="en-US" sz="3200" dirty="0">
                <a:solidFill>
                  <a:srgbClr val="000000"/>
                </a:solidFill>
                <a:latin typeface="Arial" panose="020B0604020202020204" pitchFamily="34" charset="0"/>
              </a:rPr>
              <a:t>: 198 participants in 1.5 years (Table 1).In interviews, challenges with framing “aging services” was a barrier to reach</a:t>
            </a: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600" u="sng" dirty="0">
              <a:solidFill>
                <a:srgbClr val="000000"/>
              </a:solidFill>
              <a:latin typeface="Arial" panose="020B0604020202020204" pitchFamily="34" charset="0"/>
            </a:endParaRPr>
          </a:p>
          <a:p>
            <a:pPr algn="just" defTabSz="525571" eaLnBrk="0" fontAlgn="base" hangingPunct="0">
              <a:spcBef>
                <a:spcPct val="0"/>
              </a:spcBef>
              <a:spcAft>
                <a:spcPts val="1400"/>
              </a:spcAft>
            </a:pPr>
            <a:endParaRPr lang="en-US" altLang="en-US" sz="3200" u="sng" dirty="0">
              <a:solidFill>
                <a:srgbClr val="000000"/>
              </a:solidFill>
              <a:latin typeface="Arial" panose="020B0604020202020204" pitchFamily="34" charset="0"/>
            </a:endParaRPr>
          </a:p>
          <a:p>
            <a:pPr algn="just" defTabSz="525571" eaLnBrk="0" fontAlgn="base" hangingPunct="0">
              <a:spcBef>
                <a:spcPct val="0"/>
              </a:spcBef>
              <a:spcAft>
                <a:spcPts val="1400"/>
              </a:spcAft>
            </a:pPr>
            <a:r>
              <a:rPr lang="en-US" altLang="en-US" sz="3200" u="sng" dirty="0">
                <a:solidFill>
                  <a:srgbClr val="000000"/>
                </a:solidFill>
                <a:latin typeface="Arial" panose="020B0604020202020204" pitchFamily="34" charset="0"/>
              </a:rPr>
              <a:t>Effectiveness:</a:t>
            </a:r>
          </a:p>
          <a:p>
            <a:pPr marL="457200" indent="-457200" algn="just"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&gt;90% of patients and providers were satisfied with the overall Golden Compass Program</a:t>
            </a:r>
          </a:p>
          <a:p>
            <a:pPr marL="457200" indent="-457200" algn="just"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&gt;93% of patients and providers were satisfied with geriatrics clinic</a:t>
            </a:r>
          </a:p>
          <a:p>
            <a:pPr marL="457200" indent="-457200" algn="just"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&gt;94% of patients and providers were satisfied with cardiology clinic</a:t>
            </a:r>
          </a:p>
          <a:p>
            <a:pPr marL="457200" indent="-457200" algn="just"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90% of providers felt the program improved care for older PLWH</a:t>
            </a:r>
          </a:p>
          <a:p>
            <a:pPr marL="457200" indent="-457200" algn="just"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The Golden Compass program had 96% acceptability as measured by “Would you recommend the program to someone else?”</a:t>
            </a: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dirty="0">
                <a:solidFill>
                  <a:srgbClr val="000000"/>
                </a:solidFill>
                <a:latin typeface="Arial" panose="020B0604020202020204" pitchFamily="34" charset="0"/>
              </a:rPr>
              <a:t>    </a:t>
            </a:r>
            <a:endParaRPr lang="en-US" altLang="en-US" sz="3200" b="1"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p:txBody>
      </p:sp>
      <p:sp>
        <p:nvSpPr>
          <p:cNvPr id="12" name="Text Box 4"/>
          <p:cNvSpPr txBox="1">
            <a:spLocks noChangeArrowheads="1"/>
          </p:cNvSpPr>
          <p:nvPr/>
        </p:nvSpPr>
        <p:spPr bwMode="auto">
          <a:xfrm>
            <a:off x="29454313" y="4113956"/>
            <a:ext cx="12501027" cy="24277259"/>
          </a:xfrm>
          <a:prstGeom prst="rect">
            <a:avLst/>
          </a:prstGeom>
          <a:noFill/>
          <a:ln w="25400" algn="ctr">
            <a:noFill/>
            <a:miter lim="800000"/>
            <a:headEnd/>
            <a:tailEnd/>
          </a:ln>
          <a:effectLst/>
          <a:extLst>
            <a:ext uri="{909E8E84-426E-40DD-AFC4-6F175D3DCCD1}">
              <a14:hiddenFill xmlns:a14="http://schemas.microsoft.com/office/drawing/2010/main">
                <a:solidFill>
                  <a:srgbClr val="F57B6B"/>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200" b="1" dirty="0">
                <a:solidFill>
                  <a:srgbClr val="E72240"/>
                </a:solidFill>
                <a:latin typeface="Arial" panose="020B0604020202020204" pitchFamily="34" charset="0"/>
              </a:rPr>
              <a:t>RESULTS</a:t>
            </a: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ts val="1400"/>
              </a:spcAft>
            </a:pPr>
            <a:r>
              <a:rPr lang="en-US" altLang="en-US" sz="3200" u="sng" dirty="0">
                <a:solidFill>
                  <a:srgbClr val="000000"/>
                </a:solidFill>
                <a:latin typeface="Arial" panose="020B0604020202020204" pitchFamily="34" charset="0"/>
                <a:cs typeface="Arial" panose="020B0604020202020204" pitchFamily="34" charset="0"/>
              </a:rPr>
              <a:t>Effectiveness:</a:t>
            </a:r>
            <a:endParaRPr lang="en-US" altLang="en-US" sz="3200" dirty="0">
              <a:solidFill>
                <a:srgbClr val="000000"/>
              </a:solidFill>
              <a:latin typeface="Arial" panose="020B0604020202020204" pitchFamily="34" charset="0"/>
              <a:cs typeface="Arial" panose="020B0604020202020204" pitchFamily="34" charset="0"/>
            </a:endParaRPr>
          </a:p>
          <a:p>
            <a:pPr marL="285750" indent="-285750"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cs typeface="Arial" panose="020B0604020202020204" pitchFamily="34" charset="0"/>
              </a:rPr>
              <a:t>In interviews medication support, mobility and cognitive assessments were valued  </a:t>
            </a:r>
          </a:p>
          <a:p>
            <a:pPr marL="285750" indent="-285750"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cs typeface="Arial" panose="020B0604020202020204" pitchFamily="34" charset="0"/>
              </a:rPr>
              <a:t>Patients were satisfied with classes (93% satisfied with brain health classes;100% exercise classes) and noted that classes facilitated new social connections:</a:t>
            </a:r>
          </a:p>
          <a:p>
            <a:pPr lvl="1" defTabSz="525571" eaLnBrk="0" fontAlgn="base" hangingPunct="0">
              <a:spcBef>
                <a:spcPct val="0"/>
              </a:spcBef>
              <a:spcAft>
                <a:spcPts val="1400"/>
              </a:spcAft>
            </a:pPr>
            <a:r>
              <a:rPr lang="en-US" sz="2800" i="1" dirty="0">
                <a:latin typeface="Arial" panose="020B0604020202020204" pitchFamily="34" charset="0"/>
                <a:cs typeface="Arial" panose="020B0604020202020204" pitchFamily="34" charset="0"/>
              </a:rPr>
              <a:t>“….helped me a lot because there’s a social aspect to it, I get to meet other people that are just like me, and that, I think, is very healthy, to connect to other individuals that are going through the same things that I'm going through.” </a:t>
            </a:r>
          </a:p>
          <a:p>
            <a:pPr marL="522288" indent="-417513" defTabSz="525571" eaLnBrk="0" fontAlgn="base" hangingPunct="0">
              <a:spcBef>
                <a:spcPct val="0"/>
              </a:spcBef>
              <a:spcAft>
                <a:spcPts val="1400"/>
              </a:spcAft>
            </a:pPr>
            <a:endParaRPr lang="en-US" altLang="en-US" sz="3200" dirty="0">
              <a:solidFill>
                <a:srgbClr val="000000"/>
              </a:solidFill>
              <a:latin typeface="Arial" panose="020B0604020202020204" pitchFamily="34" charset="0"/>
            </a:endParaRPr>
          </a:p>
          <a:p>
            <a:pPr marL="522288" indent="-417513" defTabSz="525571" eaLnBrk="0" fontAlgn="base" hangingPunct="0">
              <a:spcBef>
                <a:spcPct val="0"/>
              </a:spcBef>
              <a:spcAft>
                <a:spcPts val="1400"/>
              </a:spcAft>
            </a:pPr>
            <a:r>
              <a:rPr lang="en-US" altLang="en-US" sz="3200" u="sng" dirty="0">
                <a:solidFill>
                  <a:srgbClr val="000000"/>
                </a:solidFill>
                <a:latin typeface="Arial" panose="020B0604020202020204" pitchFamily="34" charset="0"/>
              </a:rPr>
              <a:t>Adoption:</a:t>
            </a:r>
          </a:p>
          <a:p>
            <a:pPr marL="522288" indent="-417513" defTabSz="525571" eaLnBrk="0" fontAlgn="base" hangingPunct="0">
              <a:spcBef>
                <a:spcPct val="0"/>
              </a:spcBef>
              <a:buFont typeface="Arial" panose="020B0604020202020204" pitchFamily="34" charset="0"/>
              <a:buChar char="•"/>
            </a:pPr>
            <a:r>
              <a:rPr lang="en-US" altLang="en-US" sz="3200" dirty="0">
                <a:solidFill>
                  <a:srgbClr val="000000"/>
                </a:solidFill>
                <a:latin typeface="Arial" panose="020B0604020202020204" pitchFamily="34" charset="0"/>
              </a:rPr>
              <a:t>85% of providers referred ≥1 </a:t>
            </a:r>
          </a:p>
          <a:p>
            <a:pPr marL="522288" indent="-417513" defTabSz="525571" eaLnBrk="0" fontAlgn="base" hangingPunct="0">
              <a:spcBef>
                <a:spcPct val="0"/>
              </a:spcBef>
              <a:spcAft>
                <a:spcPts val="1400"/>
              </a:spcAft>
            </a:pPr>
            <a:r>
              <a:rPr lang="en-US" altLang="en-US" sz="3200" dirty="0">
                <a:solidFill>
                  <a:srgbClr val="000000"/>
                </a:solidFill>
                <a:latin typeface="Arial" panose="020B0604020202020204" pitchFamily="34" charset="0"/>
              </a:rPr>
              <a:t>	patient to geriatrics clinic</a:t>
            </a:r>
          </a:p>
          <a:p>
            <a:pPr marL="522288" indent="-417513"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59% of providers referred ≥1 </a:t>
            </a:r>
          </a:p>
          <a:p>
            <a:pPr marL="522288" indent="-417513" defTabSz="525571" eaLnBrk="0" fontAlgn="base" hangingPunct="0">
              <a:spcBef>
                <a:spcPct val="0"/>
              </a:spcBef>
            </a:pPr>
            <a:r>
              <a:rPr lang="en-US" altLang="en-US" sz="3200" dirty="0">
                <a:solidFill>
                  <a:srgbClr val="000000"/>
                </a:solidFill>
                <a:latin typeface="Arial" panose="020B0604020202020204" pitchFamily="34" charset="0"/>
              </a:rPr>
              <a:t>	patient to cardiology clinic</a:t>
            </a:r>
          </a:p>
          <a:p>
            <a:pPr defTabSz="525571" eaLnBrk="0" fontAlgn="base" hangingPunct="0">
              <a:spcBef>
                <a:spcPct val="0"/>
              </a:spcBef>
              <a:spcAft>
                <a:spcPts val="1400"/>
              </a:spcAft>
            </a:pPr>
            <a:endParaRPr lang="en-US" altLang="en-US" sz="3200" dirty="0">
              <a:solidFill>
                <a:srgbClr val="000000"/>
              </a:solidFill>
              <a:latin typeface="Arial" panose="020B0604020202020204" pitchFamily="34" charset="0"/>
            </a:endParaRPr>
          </a:p>
          <a:p>
            <a:pPr defTabSz="525571" eaLnBrk="0" fontAlgn="base" hangingPunct="0">
              <a:spcBef>
                <a:spcPct val="0"/>
              </a:spcBef>
              <a:spcAft>
                <a:spcPts val="1400"/>
              </a:spcAft>
            </a:pPr>
            <a:endParaRPr lang="en-US" altLang="en-US" sz="3200" dirty="0">
              <a:solidFill>
                <a:srgbClr val="000000"/>
              </a:solidFill>
              <a:latin typeface="Arial" panose="020B0604020202020204" pitchFamily="34" charset="0"/>
            </a:endParaRPr>
          </a:p>
          <a:p>
            <a:pPr defTabSz="525571" eaLnBrk="0" fontAlgn="base" hangingPunct="0">
              <a:spcBef>
                <a:spcPct val="0"/>
              </a:spcBef>
              <a:spcAft>
                <a:spcPts val="1400"/>
              </a:spcAft>
            </a:pPr>
            <a:r>
              <a:rPr lang="en-US" altLang="en-US" sz="3200" u="sng" dirty="0">
                <a:solidFill>
                  <a:srgbClr val="000000"/>
                </a:solidFill>
                <a:latin typeface="Arial" panose="020B0604020202020204" pitchFamily="34" charset="0"/>
              </a:rPr>
              <a:t>Implementation:</a:t>
            </a:r>
          </a:p>
          <a:p>
            <a:pPr marL="457200" indent="-457200"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Program was implemented  largely as originally proposed</a:t>
            </a:r>
          </a:p>
          <a:p>
            <a:pPr marL="457200" indent="-457200" defTabSz="525571" eaLnBrk="0" fontAlgn="base" hangingPunct="0">
              <a:spcBef>
                <a:spcPct val="0"/>
              </a:spcBef>
              <a:spcAft>
                <a:spcPts val="1400"/>
              </a:spcAft>
              <a:buFont typeface="Arial" panose="020B0604020202020204" pitchFamily="34" charset="0"/>
              <a:buChar char="•"/>
            </a:pPr>
            <a:r>
              <a:rPr lang="en-US" altLang="en-US" sz="3200" dirty="0">
                <a:solidFill>
                  <a:srgbClr val="000000"/>
                </a:solidFill>
                <a:latin typeface="Arial" panose="020B0604020202020204" pitchFamily="34" charset="0"/>
              </a:rPr>
              <a:t>Co-location of consultant services an important aspect of implementation from qualitative interviews:</a:t>
            </a:r>
          </a:p>
          <a:p>
            <a:pPr marL="392113" defTabSz="525571" eaLnBrk="0" fontAlgn="base" hangingPunct="0">
              <a:spcBef>
                <a:spcPct val="0"/>
              </a:spcBef>
              <a:spcAft>
                <a:spcPts val="1400"/>
              </a:spcAft>
            </a:pPr>
            <a:r>
              <a:rPr lang="en-US" sz="2800" i="1" dirty="0">
                <a:latin typeface="Arial" panose="020B0604020202020204" pitchFamily="34" charset="0"/>
                <a:cs typeface="Arial" panose="020B0604020202020204" pitchFamily="34" charset="0"/>
              </a:rPr>
              <a:t>“I wish I can have all of my appointments here… I'm familiar with the building. When I [have to] go somewhere else, I still show up but it's just more far away and it's different, so I got to plan my timing and stuff. The area, the closeness, it's a plus.”</a:t>
            </a: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3200" dirty="0">
              <a:solidFill>
                <a:srgbClr val="000000"/>
              </a:solidFill>
              <a:latin typeface="Arial" panose="020B0604020202020204" pitchFamily="34" charset="0"/>
            </a:endParaRPr>
          </a:p>
          <a:p>
            <a:pPr algn="just" defTabSz="525571" eaLnBrk="0" fontAlgn="base" hangingPunct="0">
              <a:spcBef>
                <a:spcPct val="0"/>
              </a:spcBef>
              <a:spcAft>
                <a:spcPct val="0"/>
              </a:spcAft>
            </a:pPr>
            <a:r>
              <a:rPr lang="en-US" altLang="en-US" sz="3200" b="1" dirty="0">
                <a:latin typeface="Arial" panose="020B0604020202020204" pitchFamily="34" charset="0"/>
                <a:cs typeface="Arial" panose="020B0604020202020204" pitchFamily="34" charset="0"/>
              </a:rPr>
              <a:t>For additional  qualitative results, see Poster # </a:t>
            </a:r>
            <a:r>
              <a:rPr lang="en-US" sz="3200" b="1" dirty="0">
                <a:latin typeface="Arial" panose="020B0604020202020204" pitchFamily="34" charset="0"/>
                <a:cs typeface="Arial" panose="020B0604020202020204" pitchFamily="34" charset="0"/>
              </a:rPr>
              <a:t>PEB0357</a:t>
            </a:r>
            <a:endParaRPr lang="en-US" altLang="en-US" sz="3200" dirty="0">
              <a:solidFill>
                <a:srgbClr val="00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ts val="1400"/>
              </a:spcAft>
            </a:pPr>
            <a:endParaRPr lang="en-US" altLang="en-US" sz="3200" dirty="0">
              <a:solidFill>
                <a:srgbClr val="00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ts val="1400"/>
              </a:spcAft>
            </a:pPr>
            <a:r>
              <a:rPr lang="en-US" altLang="en-US" sz="3200" b="1" dirty="0">
                <a:solidFill>
                  <a:srgbClr val="E72240"/>
                </a:solidFill>
                <a:latin typeface="Arial" panose="020B0604020202020204" pitchFamily="34" charset="0"/>
                <a:cs typeface="Arial" panose="020B0604020202020204" pitchFamily="34" charset="0"/>
              </a:rPr>
              <a:t>CONCLUSIONS</a:t>
            </a:r>
          </a:p>
          <a:p>
            <a:pPr marL="457200" indent="-457200" algn="just" defTabSz="525571" eaLnBrk="0" fontAlgn="base" hangingPunct="0">
              <a:spcBef>
                <a:spcPct val="0"/>
              </a:spcBef>
              <a:spcAft>
                <a:spcPts val="1400"/>
              </a:spcAft>
              <a:buFont typeface="Arial" panose="020B0604020202020204" pitchFamily="34" charset="0"/>
              <a:buChar char="•"/>
            </a:pPr>
            <a:r>
              <a:rPr lang="en-US" sz="3200" dirty="0">
                <a:latin typeface="Arial" panose="020B0604020202020204" pitchFamily="34" charset="0"/>
                <a:cs typeface="Arial" panose="020B0604020202020204" pitchFamily="34" charset="0"/>
              </a:rPr>
              <a:t>The Golden Compass program at Ward 86 is one of the first HIV and aging programs in the U.S. and evaluation of its success via implementation science methodology showed moderate reach, but high effectiveness, adoption, and implementation.</a:t>
            </a:r>
          </a:p>
          <a:p>
            <a:pPr marL="457200" indent="-457200" algn="just" defTabSz="525571" eaLnBrk="0" fontAlgn="base" hangingPunct="0">
              <a:spcBef>
                <a:spcPct val="0"/>
              </a:spcBef>
              <a:spcAft>
                <a:spcPts val="1400"/>
              </a:spcAft>
              <a:buFont typeface="Arial" panose="020B0604020202020204" pitchFamily="34" charset="0"/>
              <a:buChar char="•"/>
            </a:pPr>
            <a:r>
              <a:rPr lang="en-US" sz="3200" dirty="0">
                <a:latin typeface="Arial" panose="020B0604020202020204" pitchFamily="34" charset="0"/>
                <a:cs typeface="Arial" panose="020B0604020202020204" pitchFamily="34" charset="0"/>
              </a:rPr>
              <a:t>Next steps for Golden Compass include expanding the reach of the program and examining longer-term outcomes.</a:t>
            </a:r>
            <a:endParaRPr lang="en-US" altLang="en-US" sz="3200" b="1" dirty="0">
              <a:solidFill>
                <a:srgbClr val="E72240"/>
              </a:solidFill>
              <a:latin typeface="Arial" panose="020B0604020202020204" pitchFamily="34" charset="0"/>
            </a:endParaRPr>
          </a:p>
          <a:p>
            <a:pPr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defTabSz="525571" eaLnBrk="0" fontAlgn="base" hangingPunct="0">
              <a:spcBef>
                <a:spcPct val="0"/>
              </a:spcBef>
              <a:spcAft>
                <a:spcPct val="0"/>
              </a:spcAft>
            </a:pPr>
            <a:r>
              <a:rPr lang="en-US" altLang="en-US" sz="3200" b="1" dirty="0">
                <a:solidFill>
                  <a:srgbClr val="E72240"/>
                </a:solidFill>
                <a:latin typeface="Arial" panose="020B0604020202020204" pitchFamily="34" charset="0"/>
                <a:cs typeface="Arial" panose="020B0604020202020204" pitchFamily="34" charset="0"/>
              </a:rPr>
              <a:t>Come Visit Ward 86 in the Global Village: </a:t>
            </a:r>
            <a:r>
              <a:rPr lang="en-US" sz="3200" i="1" dirty="0">
                <a:latin typeface="Arial" panose="020B0604020202020204" pitchFamily="34" charset="0"/>
                <a:cs typeface="Arial" panose="020B0604020202020204" pitchFamily="34" charset="0"/>
              </a:rPr>
              <a:t>Ward 86: The HIV/AIDS Clinic at Zuckerberg San Francisco General Hospital</a:t>
            </a:r>
            <a:r>
              <a:rPr lang="en-US" altLang="en-US" sz="3200" b="1" i="1" dirty="0">
                <a:solidFill>
                  <a:srgbClr val="E72240"/>
                </a:solidFill>
                <a:latin typeface="Arial" panose="020B0604020202020204" pitchFamily="34" charset="0"/>
                <a:cs typeface="Arial" panose="020B0604020202020204" pitchFamily="34" charset="0"/>
              </a:rPr>
              <a:t> </a:t>
            </a:r>
            <a:r>
              <a:rPr lang="en-US" altLang="en-US" sz="3200" b="1" i="1" dirty="0">
                <a:latin typeface="Arial" panose="020B0604020202020204" pitchFamily="34" charset="0"/>
                <a:cs typeface="Arial" panose="020B0604020202020204" pitchFamily="34" charset="0"/>
              </a:rPr>
              <a:t> AND </a:t>
            </a:r>
            <a:r>
              <a:rPr lang="en-US" altLang="en-US" sz="3200" b="1" dirty="0">
                <a:latin typeface="Arial" panose="020B0604020202020204" pitchFamily="34" charset="0"/>
                <a:cs typeface="Arial" panose="020B0604020202020204" pitchFamily="34" charset="0"/>
              </a:rPr>
              <a:t>as a co-organizer of Networking Zone: </a:t>
            </a:r>
            <a:r>
              <a:rPr lang="en-US" sz="3200" i="1" dirty="0">
                <a:latin typeface="Arial" panose="020B0604020202020204" pitchFamily="34" charset="0"/>
                <a:cs typeface="Arial" panose="020B0604020202020204" pitchFamily="34" charset="0"/>
              </a:rPr>
              <a:t>Celebrating the Resilience and Wisdom of Long-Term Survivors (LTS) and Elders with HIV: a Community Building Networking Zone for LTS, Elders and Allies</a:t>
            </a:r>
            <a:endParaRPr lang="en-US" altLang="en-US" sz="3200" i="1" dirty="0">
              <a:solidFill>
                <a:srgbClr val="E7224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pic>
        <p:nvPicPr>
          <p:cNvPr id="15" name="Picture 117" descr="Home">
            <a:extLst>
              <a:ext uri="{FF2B5EF4-FFF2-40B4-BE49-F238E27FC236}">
                <a16:creationId xmlns:a16="http://schemas.microsoft.com/office/drawing/2014/main" id="{C6B5A82B-E2EF-40D5-BFAF-5F50A474B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8384" y="470172"/>
            <a:ext cx="7884521" cy="251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descr="https://wiki.library.ucsf.edu/download/attachments/348291352/UCSF%20Geriatrics%20Black.png?version=3&amp;modificationDate=1432164064000&amp;api=v2">
            <a:extLst>
              <a:ext uri="{FF2B5EF4-FFF2-40B4-BE49-F238E27FC236}">
                <a16:creationId xmlns:a16="http://schemas.microsoft.com/office/drawing/2014/main" id="{2C3B5C6D-8697-423B-92FA-8770F9483F73}"/>
              </a:ext>
            </a:extLst>
          </p:cNvPr>
          <p:cNvSpPr>
            <a:spLocks noChangeAspect="1" noChangeArrowheads="1"/>
          </p:cNvSpPr>
          <p:nvPr/>
        </p:nvSpPr>
        <p:spPr bwMode="auto">
          <a:xfrm>
            <a:off x="21248688" y="14984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https://wiki.library.ucsf.edu/download/attachments/348291352/UCSF%20Geriatrics%20Black.png?version=3&amp;modificationDate=1432164064000&amp;api=v2">
            <a:extLst>
              <a:ext uri="{FF2B5EF4-FFF2-40B4-BE49-F238E27FC236}">
                <a16:creationId xmlns:a16="http://schemas.microsoft.com/office/drawing/2014/main" id="{52BB53DE-03CB-48A2-835F-D80E0B78A25D}"/>
              </a:ext>
            </a:extLst>
          </p:cNvPr>
          <p:cNvSpPr>
            <a:spLocks noChangeAspect="1" noChangeArrowheads="1"/>
          </p:cNvSpPr>
          <p:nvPr/>
        </p:nvSpPr>
        <p:spPr bwMode="auto">
          <a:xfrm>
            <a:off x="21401088" y="151368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6" descr="UCSF Geriatrics Black.png">
            <a:extLst>
              <a:ext uri="{FF2B5EF4-FFF2-40B4-BE49-F238E27FC236}">
                <a16:creationId xmlns:a16="http://schemas.microsoft.com/office/drawing/2014/main" id="{07284E89-D387-4F22-8069-00B914B2FC73}"/>
              </a:ext>
            </a:extLst>
          </p:cNvPr>
          <p:cNvSpPr>
            <a:spLocks noChangeAspect="1" noChangeArrowheads="1"/>
          </p:cNvSpPr>
          <p:nvPr/>
        </p:nvSpPr>
        <p:spPr bwMode="auto">
          <a:xfrm>
            <a:off x="21553488" y="15289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a:extLst>
              <a:ext uri="{FF2B5EF4-FFF2-40B4-BE49-F238E27FC236}">
                <a16:creationId xmlns:a16="http://schemas.microsoft.com/office/drawing/2014/main" id="{0556328A-FB1A-4FFC-9484-69A8F1FFA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58" y="437995"/>
            <a:ext cx="7282685" cy="2296518"/>
          </a:xfrm>
          <a:prstGeom prst="rect">
            <a:avLst/>
          </a:prstGeom>
          <a:solidFill>
            <a:schemeClr val="bg1"/>
          </a:solidFill>
        </p:spPr>
      </p:pic>
      <p:pic>
        <p:nvPicPr>
          <p:cNvPr id="20" name="Picture 19">
            <a:extLst>
              <a:ext uri="{FF2B5EF4-FFF2-40B4-BE49-F238E27FC236}">
                <a16:creationId xmlns:a16="http://schemas.microsoft.com/office/drawing/2014/main" id="{CAA12EE7-473E-4B31-8A25-5A88A859E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3603" y="4266418"/>
            <a:ext cx="14409412" cy="9978845"/>
          </a:xfrm>
          <a:prstGeom prst="rect">
            <a:avLst/>
          </a:prstGeom>
        </p:spPr>
      </p:pic>
      <p:sp>
        <p:nvSpPr>
          <p:cNvPr id="6" name="TextBox 5">
            <a:extLst>
              <a:ext uri="{FF2B5EF4-FFF2-40B4-BE49-F238E27FC236}">
                <a16:creationId xmlns:a16="http://schemas.microsoft.com/office/drawing/2014/main" id="{CDF25056-A7DF-447F-A544-BB1B8465F49C}"/>
              </a:ext>
            </a:extLst>
          </p:cNvPr>
          <p:cNvSpPr txBox="1"/>
          <p:nvPr/>
        </p:nvSpPr>
        <p:spPr>
          <a:xfrm>
            <a:off x="15129707" y="4700186"/>
            <a:ext cx="2512194" cy="584775"/>
          </a:xfrm>
          <a:prstGeom prst="rect">
            <a:avLst/>
          </a:prstGeom>
          <a:noFill/>
        </p:spPr>
        <p:txBody>
          <a:bodyPr wrap="square" rtlCol="0">
            <a:spAutoFit/>
          </a:bodyPr>
          <a:lstStyle/>
          <a:p>
            <a:r>
              <a:rPr lang="en-US" sz="3200" b="1" dirty="0"/>
              <a:t>Figure 1</a:t>
            </a:r>
          </a:p>
        </p:txBody>
      </p:sp>
      <p:pic>
        <p:nvPicPr>
          <p:cNvPr id="21" name="Content Placeholder 3">
            <a:extLst>
              <a:ext uri="{FF2B5EF4-FFF2-40B4-BE49-F238E27FC236}">
                <a16:creationId xmlns:a16="http://schemas.microsoft.com/office/drawing/2014/main" id="{AE91DB5F-0151-4E00-BDAA-7283664A6278}"/>
              </a:ext>
            </a:extLst>
          </p:cNvPr>
          <p:cNvPicPr>
            <a:picLocks noChangeAspect="1"/>
          </p:cNvPicPr>
          <p:nvPr/>
        </p:nvPicPr>
        <p:blipFill rotWithShape="1">
          <a:blip r:embed="rId6">
            <a:extLst>
              <a:ext uri="{28A0092B-C50C-407E-A947-70E740481C1C}">
                <a14:useLocalDpi xmlns:a14="http://schemas.microsoft.com/office/drawing/2010/main" val="0"/>
              </a:ext>
            </a:extLst>
          </a:blip>
          <a:srcRect r="11420"/>
          <a:stretch/>
        </p:blipFill>
        <p:spPr>
          <a:xfrm>
            <a:off x="35393466" y="10254343"/>
            <a:ext cx="6407278" cy="4730070"/>
          </a:xfrm>
          <a:prstGeom prst="rect">
            <a:avLst/>
          </a:prstGeom>
        </p:spPr>
      </p:pic>
      <p:sp>
        <p:nvSpPr>
          <p:cNvPr id="17" name="TextBox 16">
            <a:extLst>
              <a:ext uri="{FF2B5EF4-FFF2-40B4-BE49-F238E27FC236}">
                <a16:creationId xmlns:a16="http://schemas.microsoft.com/office/drawing/2014/main" id="{23B5D33A-91CD-4F80-A14B-76BDFCDC6DA6}"/>
              </a:ext>
            </a:extLst>
          </p:cNvPr>
          <p:cNvSpPr txBox="1"/>
          <p:nvPr/>
        </p:nvSpPr>
        <p:spPr>
          <a:xfrm>
            <a:off x="24209828" y="14673943"/>
            <a:ext cx="914400" cy="914400"/>
          </a:xfrm>
          <a:prstGeom prst="rect">
            <a:avLst/>
          </a:prstGeom>
          <a:noFill/>
        </p:spPr>
        <p:txBody>
          <a:bodyPr wrap="square" rtlCol="0">
            <a:spAutoFit/>
          </a:bodyPr>
          <a:lstStyle/>
          <a:p>
            <a:endParaRPr lang="en-US" dirty="0"/>
          </a:p>
        </p:txBody>
      </p:sp>
      <p:sp>
        <p:nvSpPr>
          <p:cNvPr id="19" name="TextBox 18">
            <a:extLst>
              <a:ext uri="{FF2B5EF4-FFF2-40B4-BE49-F238E27FC236}">
                <a16:creationId xmlns:a16="http://schemas.microsoft.com/office/drawing/2014/main" id="{577C442C-6607-43E6-B645-E1426EDAC6D7}"/>
              </a:ext>
            </a:extLst>
          </p:cNvPr>
          <p:cNvSpPr txBox="1"/>
          <p:nvPr/>
        </p:nvSpPr>
        <p:spPr>
          <a:xfrm>
            <a:off x="36503993" y="15136813"/>
            <a:ext cx="5848734" cy="461665"/>
          </a:xfrm>
          <a:prstGeom prst="rect">
            <a:avLst/>
          </a:prstGeom>
          <a:noFill/>
        </p:spPr>
        <p:txBody>
          <a:bodyPr wrap="square" rtlCol="0">
            <a:spAutoFit/>
          </a:bodyPr>
          <a:lstStyle/>
          <a:p>
            <a:r>
              <a:rPr lang="en-US" sz="2400" dirty="0"/>
              <a:t>Photo from “Wellness Club” exercise class </a:t>
            </a:r>
          </a:p>
        </p:txBody>
      </p:sp>
      <p:graphicFrame>
        <p:nvGraphicFramePr>
          <p:cNvPr id="23" name="Table 22">
            <a:extLst>
              <a:ext uri="{FF2B5EF4-FFF2-40B4-BE49-F238E27FC236}">
                <a16:creationId xmlns:a16="http://schemas.microsoft.com/office/drawing/2014/main" id="{CF8450C4-27CE-4B17-A88F-156F32E530A5}"/>
              </a:ext>
            </a:extLst>
          </p:cNvPr>
          <p:cNvGraphicFramePr>
            <a:graphicFrameLocks noGrp="1"/>
          </p:cNvGraphicFramePr>
          <p:nvPr>
            <p:extLst>
              <p:ext uri="{D42A27DB-BD31-4B8C-83A1-F6EECF244321}">
                <p14:modId xmlns:p14="http://schemas.microsoft.com/office/powerpoint/2010/main" val="4052130260"/>
              </p:ext>
            </p:extLst>
          </p:nvPr>
        </p:nvGraphicFramePr>
        <p:xfrm>
          <a:off x="16363593" y="18014361"/>
          <a:ext cx="10528663" cy="5356994"/>
        </p:xfrm>
        <a:graphic>
          <a:graphicData uri="http://schemas.openxmlformats.org/drawingml/2006/table">
            <a:tbl>
              <a:tblPr firstRow="1" firstCol="1" bandRow="1">
                <a:tableStyleId>{5C22544A-7EE6-4342-B048-85BDC9FD1C3A}</a:tableStyleId>
              </a:tblPr>
              <a:tblGrid>
                <a:gridCol w="6609297">
                  <a:extLst>
                    <a:ext uri="{9D8B030D-6E8A-4147-A177-3AD203B41FA5}">
                      <a16:colId xmlns:a16="http://schemas.microsoft.com/office/drawing/2014/main" val="2546827323"/>
                    </a:ext>
                  </a:extLst>
                </a:gridCol>
                <a:gridCol w="3919366">
                  <a:extLst>
                    <a:ext uri="{9D8B030D-6E8A-4147-A177-3AD203B41FA5}">
                      <a16:colId xmlns:a16="http://schemas.microsoft.com/office/drawing/2014/main" val="3400689104"/>
                    </a:ext>
                  </a:extLst>
                </a:gridCol>
              </a:tblGrid>
              <a:tr h="529961">
                <a:tc gridSpan="2">
                  <a:txBody>
                    <a:bodyPr/>
                    <a:lstStyle/>
                    <a:p>
                      <a:pPr marL="0" marR="0" algn="l">
                        <a:lnSpc>
                          <a:spcPct val="107000"/>
                        </a:lnSpc>
                        <a:spcBef>
                          <a:spcPts val="0"/>
                        </a:spcBef>
                        <a:spcAft>
                          <a:spcPts val="0"/>
                        </a:spcAft>
                      </a:pPr>
                      <a:r>
                        <a:rPr lang="en-US" sz="2400" dirty="0">
                          <a:effectLst/>
                        </a:rPr>
                        <a:t>Table 1.  Demographics of Golden Compass Program Participants n=198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429020755"/>
                  </a:ext>
                </a:extLst>
              </a:tr>
              <a:tr h="404919">
                <a:tc>
                  <a:txBody>
                    <a:bodyPr/>
                    <a:lstStyle/>
                    <a:p>
                      <a:pPr marL="0" marR="0" algn="l">
                        <a:lnSpc>
                          <a:spcPct val="107000"/>
                        </a:lnSpc>
                        <a:spcBef>
                          <a:spcPts val="0"/>
                        </a:spcBef>
                        <a:spcAft>
                          <a:spcPts val="0"/>
                        </a:spcAft>
                      </a:pPr>
                      <a:r>
                        <a:rPr lang="en-US" sz="2400" dirty="0">
                          <a:effectLst/>
                        </a:rPr>
                        <a:t>Age in years  (Mean, SD)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62 (7.6 )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6622710"/>
                  </a:ext>
                </a:extLst>
              </a:tr>
              <a:tr h="2536738">
                <a:tc>
                  <a:txBody>
                    <a:bodyPr/>
                    <a:lstStyle/>
                    <a:p>
                      <a:pPr marL="0" marR="0" algn="l">
                        <a:lnSpc>
                          <a:spcPct val="107000"/>
                        </a:lnSpc>
                        <a:spcBef>
                          <a:spcPts val="0"/>
                        </a:spcBef>
                        <a:spcAft>
                          <a:spcPts val="0"/>
                        </a:spcAft>
                      </a:pPr>
                      <a:r>
                        <a:rPr lang="en-US" sz="2400" dirty="0">
                          <a:effectLst/>
                        </a:rPr>
                        <a:t>Race </a:t>
                      </a:r>
                    </a:p>
                    <a:p>
                      <a:pPr marL="0" marR="0" algn="l">
                        <a:lnSpc>
                          <a:spcPct val="107000"/>
                        </a:lnSpc>
                        <a:spcBef>
                          <a:spcPts val="0"/>
                        </a:spcBef>
                        <a:spcAft>
                          <a:spcPts val="0"/>
                        </a:spcAft>
                      </a:pPr>
                      <a:r>
                        <a:rPr lang="en-US" sz="2400" dirty="0">
                          <a:effectLst/>
                        </a:rPr>
                        <a:t>White</a:t>
                      </a:r>
                    </a:p>
                    <a:p>
                      <a:pPr marL="0" marR="0" algn="l">
                        <a:lnSpc>
                          <a:spcPct val="107000"/>
                        </a:lnSpc>
                        <a:spcBef>
                          <a:spcPts val="0"/>
                        </a:spcBef>
                        <a:spcAft>
                          <a:spcPts val="0"/>
                        </a:spcAft>
                      </a:pPr>
                      <a:r>
                        <a:rPr lang="en-US" sz="2400" dirty="0">
                          <a:effectLst/>
                        </a:rPr>
                        <a:t>Black</a:t>
                      </a:r>
                    </a:p>
                    <a:p>
                      <a:pPr marL="0" marR="0" algn="l">
                        <a:lnSpc>
                          <a:spcPct val="107000"/>
                        </a:lnSpc>
                        <a:spcBef>
                          <a:spcPts val="0"/>
                        </a:spcBef>
                        <a:spcAft>
                          <a:spcPts val="0"/>
                        </a:spcAft>
                      </a:pPr>
                      <a:r>
                        <a:rPr lang="en-US" sz="2400" dirty="0">
                          <a:effectLst/>
                        </a:rPr>
                        <a:t>Asian</a:t>
                      </a:r>
                    </a:p>
                    <a:p>
                      <a:pPr marL="0" marR="0" algn="l">
                        <a:lnSpc>
                          <a:spcPct val="107000"/>
                        </a:lnSpc>
                        <a:spcBef>
                          <a:spcPts val="0"/>
                        </a:spcBef>
                        <a:spcAft>
                          <a:spcPts val="0"/>
                        </a:spcAft>
                      </a:pPr>
                      <a:r>
                        <a:rPr lang="en-US" sz="2400" dirty="0">
                          <a:effectLst/>
                        </a:rPr>
                        <a:t>American Indian/Alaska Native</a:t>
                      </a:r>
                    </a:p>
                    <a:p>
                      <a:pPr marL="0" marR="0" algn="l">
                        <a:lnSpc>
                          <a:spcPct val="107000"/>
                        </a:lnSpc>
                        <a:spcBef>
                          <a:spcPts val="0"/>
                        </a:spcBef>
                        <a:spcAft>
                          <a:spcPts val="0"/>
                        </a:spcAft>
                      </a:pPr>
                      <a:r>
                        <a:rPr lang="en-US" sz="2400" dirty="0">
                          <a:effectLst/>
                        </a:rPr>
                        <a:t>Other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 </a:t>
                      </a:r>
                    </a:p>
                    <a:p>
                      <a:pPr marL="0" marR="0" algn="l">
                        <a:lnSpc>
                          <a:spcPct val="107000"/>
                        </a:lnSpc>
                        <a:spcBef>
                          <a:spcPts val="0"/>
                        </a:spcBef>
                        <a:spcAft>
                          <a:spcPts val="0"/>
                        </a:spcAft>
                      </a:pPr>
                      <a:r>
                        <a:rPr lang="en-US" sz="2400" dirty="0">
                          <a:effectLst/>
                        </a:rPr>
                        <a:t>78 (39%)</a:t>
                      </a:r>
                    </a:p>
                    <a:p>
                      <a:pPr marL="0" marR="0" algn="l">
                        <a:lnSpc>
                          <a:spcPct val="107000"/>
                        </a:lnSpc>
                        <a:spcBef>
                          <a:spcPts val="0"/>
                        </a:spcBef>
                        <a:spcAft>
                          <a:spcPts val="0"/>
                        </a:spcAft>
                      </a:pPr>
                      <a:r>
                        <a:rPr lang="en-US" sz="2400" dirty="0">
                          <a:effectLst/>
                        </a:rPr>
                        <a:t>43 (22%)</a:t>
                      </a:r>
                    </a:p>
                    <a:p>
                      <a:pPr marL="0" marR="0" algn="l">
                        <a:lnSpc>
                          <a:spcPct val="107000"/>
                        </a:lnSpc>
                        <a:spcBef>
                          <a:spcPts val="0"/>
                        </a:spcBef>
                        <a:spcAft>
                          <a:spcPts val="0"/>
                        </a:spcAft>
                      </a:pPr>
                      <a:r>
                        <a:rPr lang="en-US" sz="2400" dirty="0">
                          <a:effectLst/>
                        </a:rPr>
                        <a:t>14 (7%)</a:t>
                      </a:r>
                    </a:p>
                    <a:p>
                      <a:pPr marL="0" marR="0" algn="l">
                        <a:lnSpc>
                          <a:spcPct val="107000"/>
                        </a:lnSpc>
                        <a:spcBef>
                          <a:spcPts val="0"/>
                        </a:spcBef>
                        <a:spcAft>
                          <a:spcPts val="0"/>
                        </a:spcAft>
                      </a:pPr>
                      <a:r>
                        <a:rPr lang="en-US" sz="2400" dirty="0">
                          <a:effectLst/>
                        </a:rPr>
                        <a:t>10 (5%)</a:t>
                      </a:r>
                    </a:p>
                    <a:p>
                      <a:pPr marL="0" marR="0" algn="l">
                        <a:lnSpc>
                          <a:spcPct val="107000"/>
                        </a:lnSpc>
                        <a:spcBef>
                          <a:spcPts val="0"/>
                        </a:spcBef>
                        <a:spcAft>
                          <a:spcPts val="0"/>
                        </a:spcAft>
                      </a:pPr>
                      <a:r>
                        <a:rPr lang="en-US" sz="2400" dirty="0">
                          <a:effectLst/>
                        </a:rPr>
                        <a:t>33 (17%)</a:t>
                      </a:r>
                      <a:endParaRPr lang="en-US" sz="2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81256928"/>
                  </a:ext>
                </a:extLst>
              </a:tr>
              <a:tr h="404919">
                <a:tc>
                  <a:txBody>
                    <a:bodyPr/>
                    <a:lstStyle/>
                    <a:p>
                      <a:pPr marL="0" marR="0" algn="l">
                        <a:lnSpc>
                          <a:spcPct val="107000"/>
                        </a:lnSpc>
                        <a:spcBef>
                          <a:spcPts val="0"/>
                        </a:spcBef>
                        <a:spcAft>
                          <a:spcPts val="0"/>
                        </a:spcAft>
                      </a:pPr>
                      <a:r>
                        <a:rPr lang="en-US" sz="2400" dirty="0">
                          <a:effectLst/>
                        </a:rPr>
                        <a:t>Latinx</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31 (17%)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12773510"/>
                  </a:ext>
                </a:extLst>
              </a:tr>
              <a:tr h="404919">
                <a:tc>
                  <a:txBody>
                    <a:bodyPr/>
                    <a:lstStyle/>
                    <a:p>
                      <a:pPr marL="0" marR="0" algn="l">
                        <a:lnSpc>
                          <a:spcPct val="107000"/>
                        </a:lnSpc>
                        <a:spcBef>
                          <a:spcPts val="0"/>
                        </a:spcBef>
                        <a:spcAft>
                          <a:spcPts val="0"/>
                        </a:spcAft>
                      </a:pPr>
                      <a:r>
                        <a:rPr lang="en-US" sz="2400" dirty="0">
                          <a:effectLst/>
                        </a:rPr>
                        <a:t>Male Sex</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178 (89%)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6616364"/>
                  </a:ext>
                </a:extLst>
              </a:tr>
              <a:tr h="537769">
                <a:tc>
                  <a:txBody>
                    <a:bodyPr/>
                    <a:lstStyle/>
                    <a:p>
                      <a:pPr marL="0" marR="0" algn="l">
                        <a:lnSpc>
                          <a:spcPct val="107000"/>
                        </a:lnSpc>
                        <a:spcBef>
                          <a:spcPts val="0"/>
                        </a:spcBef>
                        <a:spcAft>
                          <a:spcPts val="0"/>
                        </a:spcAft>
                      </a:pPr>
                      <a:r>
                        <a:rPr lang="en-US" sz="2400" dirty="0">
                          <a:effectLst/>
                        </a:rPr>
                        <a:t>CD4 T- cell count (cell/mL), (Median, IQR)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514 (368-734)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390531"/>
                  </a:ext>
                </a:extLst>
              </a:tr>
              <a:tr h="537769">
                <a:tc>
                  <a:txBody>
                    <a:bodyPr/>
                    <a:lstStyle/>
                    <a:p>
                      <a:pPr marL="0" marR="0" algn="l">
                        <a:lnSpc>
                          <a:spcPct val="107000"/>
                        </a:lnSpc>
                        <a:spcBef>
                          <a:spcPts val="0"/>
                        </a:spcBef>
                        <a:spcAft>
                          <a:spcPts val="0"/>
                        </a:spcAft>
                      </a:pPr>
                      <a:r>
                        <a:rPr lang="en-US" sz="2400" dirty="0">
                          <a:effectLst/>
                        </a:rPr>
                        <a:t>Undetectable viral load (&lt;40 copies/mL)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2400" dirty="0">
                          <a:effectLst/>
                        </a:rPr>
                        <a:t> 171 (91%)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52200412"/>
                  </a:ext>
                </a:extLst>
              </a:tr>
            </a:tbl>
          </a:graphicData>
        </a:graphic>
      </p:graphicFrame>
      <p:sp>
        <p:nvSpPr>
          <p:cNvPr id="4" name="TextBox 3">
            <a:extLst>
              <a:ext uri="{FF2B5EF4-FFF2-40B4-BE49-F238E27FC236}">
                <a16:creationId xmlns:a16="http://schemas.microsoft.com/office/drawing/2014/main" id="{43038FD9-9CA2-49ED-BB84-5AFCE10E6ED5}"/>
              </a:ext>
            </a:extLst>
          </p:cNvPr>
          <p:cNvSpPr txBox="1"/>
          <p:nvPr/>
        </p:nvSpPr>
        <p:spPr>
          <a:xfrm>
            <a:off x="13823856" y="29569123"/>
            <a:ext cx="16068863"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Questions?  Contact Meredith Greene:  meredith.greene@ucsf.edu</a:t>
            </a:r>
          </a:p>
        </p:txBody>
      </p:sp>
    </p:spTree>
    <p:extLst>
      <p:ext uri="{BB962C8B-B14F-4D97-AF65-F5344CB8AC3E}">
        <p14:creationId xmlns:p14="http://schemas.microsoft.com/office/powerpoint/2010/main" val="11251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TotalTime>
  <Words>744</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Greene, Meredith</cp:lastModifiedBy>
  <cp:revision>54</cp:revision>
  <dcterms:created xsi:type="dcterms:W3CDTF">2016-06-23T11:49:10Z</dcterms:created>
  <dcterms:modified xsi:type="dcterms:W3CDTF">2020-06-26T18:48:38Z</dcterms:modified>
</cp:coreProperties>
</file>